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7"/>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25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ar.inspiredpencil.com/pictures-2023/funny-thank-you-carto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513445" y="446048"/>
            <a:ext cx="7116955" cy="8006575"/>
          </a:xfrm>
          <a:prstGeom prst="rect">
            <a:avLst/>
          </a:prstGeom>
        </p:spPr>
      </p:pic>
      <p:sp>
        <p:nvSpPr>
          <p:cNvPr id="3" name="Text 0"/>
          <p:cNvSpPr/>
          <p:nvPr/>
        </p:nvSpPr>
        <p:spPr>
          <a:xfrm>
            <a:off x="446049" y="1631775"/>
            <a:ext cx="6690731" cy="1860233"/>
          </a:xfrm>
          <a:prstGeom prst="rect">
            <a:avLst/>
          </a:prstGeom>
          <a:noFill/>
          <a:ln/>
        </p:spPr>
        <p:txBody>
          <a:bodyPr wrap="square" lIns="0" tIns="0" rIns="0" bIns="0" rtlCol="0" anchor="t"/>
          <a:lstStyle/>
          <a:p>
            <a:pPr marL="0" indent="0" algn="l">
              <a:lnSpc>
                <a:spcPts val="4850"/>
              </a:lnSpc>
              <a:buNone/>
            </a:pPr>
            <a:r>
              <a:rPr lang="en-US" sz="3900" dirty="0">
                <a:solidFill>
                  <a:srgbClr val="3A3A3A"/>
                </a:solidFill>
                <a:latin typeface="Cooper Black" panose="0208090404030B020404" pitchFamily="18" charset="0"/>
                <a:ea typeface="Noto Serif Medium" pitchFamily="34" charset="-122"/>
                <a:cs typeface="Noto Serif Medium" pitchFamily="34" charset="-120"/>
              </a:rPr>
              <a:t>Welcome to Giggles: Your Sweet Escape Online</a:t>
            </a:r>
            <a:endParaRPr lang="en-US" sz="3900" dirty="0">
              <a:latin typeface="Cooper Black" panose="0208090404030B020404" pitchFamily="18" charset="0"/>
            </a:endParaRPr>
          </a:p>
        </p:txBody>
      </p:sp>
      <p:sp>
        <p:nvSpPr>
          <p:cNvPr id="4" name="Text 1"/>
          <p:cNvSpPr/>
          <p:nvPr/>
        </p:nvSpPr>
        <p:spPr>
          <a:xfrm>
            <a:off x="446049" y="3811905"/>
            <a:ext cx="6869151" cy="2222778"/>
          </a:xfrm>
          <a:prstGeom prst="rect">
            <a:avLst/>
          </a:prstGeom>
          <a:noFill/>
          <a:ln/>
        </p:spPr>
        <p:txBody>
          <a:bodyPr wrap="square" lIns="0" tIns="0" rIns="0" bIns="0" rtlCol="0" anchor="t"/>
          <a:lstStyle/>
          <a:p>
            <a:pPr marL="0" indent="0" algn="l">
              <a:lnSpc>
                <a:spcPts val="2500"/>
              </a:lnSpc>
              <a:buNone/>
            </a:pPr>
            <a:r>
              <a:rPr lang="en-US" sz="2000" dirty="0">
                <a:solidFill>
                  <a:srgbClr val="4C4C4C"/>
                </a:solidFill>
                <a:latin typeface="Lucida Console" panose="020B0609040504020204" pitchFamily="49" charset="0"/>
                <a:ea typeface="Noto Sans SC Black" panose="020B0200000000000000" pitchFamily="34" charset="-128"/>
                <a:cs typeface="Noto Serif" pitchFamily="34" charset="-120"/>
              </a:rPr>
              <a:t>Hello, everyone! We are thrilled to present 'Giggles', our innovative e-commerce platform designed to bring delicious sweet treats directly to your doorstep. Our team, Koay Yu Han and Hoe Xin Man, has poured passion and expertise into creating a seamless and delightful online ordering experience for everyone who loves a bit of sweetness in their life.</a:t>
            </a:r>
            <a:endParaRPr lang="en-US" sz="2000" dirty="0">
              <a:latin typeface="Lucida Console" panose="020B0609040504020204" pitchFamily="49" charset="0"/>
              <a:ea typeface="Noto Sans SC Black" panose="020B0200000000000000" pitchFamily="34" charset="-128"/>
            </a:endParaRPr>
          </a:p>
        </p:txBody>
      </p:sp>
      <p:sp>
        <p:nvSpPr>
          <p:cNvPr id="5" name="Text 2"/>
          <p:cNvSpPr/>
          <p:nvPr/>
        </p:nvSpPr>
        <p:spPr>
          <a:xfrm>
            <a:off x="793790" y="6257925"/>
            <a:ext cx="5727621" cy="317540"/>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4705815"/>
          </a:xfrm>
          <a:prstGeom prst="rect">
            <a:avLst/>
          </a:prstGeom>
        </p:spPr>
      </p:pic>
      <p:sp>
        <p:nvSpPr>
          <p:cNvPr id="3" name="Text 0"/>
          <p:cNvSpPr/>
          <p:nvPr/>
        </p:nvSpPr>
        <p:spPr>
          <a:xfrm>
            <a:off x="1864307" y="5870345"/>
            <a:ext cx="12766093" cy="2493070"/>
          </a:xfrm>
          <a:prstGeom prst="rect">
            <a:avLst/>
          </a:prstGeom>
          <a:noFill/>
          <a:ln/>
        </p:spPr>
        <p:txBody>
          <a:bodyPr wrap="none" lIns="0" tIns="0" rIns="0" bIns="0" rtlCol="0" anchor="t"/>
          <a:lstStyle/>
          <a:p>
            <a:pPr marL="0" indent="0" algn="l">
              <a:lnSpc>
                <a:spcPts val="4850"/>
              </a:lnSpc>
              <a:buNone/>
            </a:pPr>
            <a:r>
              <a:rPr lang="en-US" sz="7200" dirty="0">
                <a:solidFill>
                  <a:srgbClr val="3A3A3A"/>
                </a:solidFill>
                <a:latin typeface="Cooper Black" panose="0208090404030B020404" pitchFamily="18" charset="0"/>
                <a:ea typeface="Noto Sans SC Black" panose="020B0200000000000000" pitchFamily="34" charset="-128"/>
                <a:cs typeface="Noto Serif Medium" pitchFamily="34" charset="-120"/>
              </a:rPr>
              <a:t>OUR BAKERY NAME</a:t>
            </a:r>
            <a:endParaRPr lang="en-US" sz="7200" dirty="0">
              <a:latin typeface="Cooper Black" panose="0208090404030B020404" pitchFamily="18" charset="0"/>
              <a:ea typeface="Noto Sans SC Black" panose="020B0200000000000000" pitchFamily="34" charset="-128"/>
            </a:endParaRPr>
          </a:p>
        </p:txBody>
      </p:sp>
      <p:sp>
        <p:nvSpPr>
          <p:cNvPr id="4" name="Rectangle 3">
            <a:extLst>
              <a:ext uri="{FF2B5EF4-FFF2-40B4-BE49-F238E27FC236}">
                <a16:creationId xmlns:a16="http://schemas.microsoft.com/office/drawing/2014/main" id="{FDBE7435-1CE8-5311-7D45-C5F35CA466D3}"/>
              </a:ext>
            </a:extLst>
          </p:cNvPr>
          <p:cNvSpPr/>
          <p:nvPr/>
        </p:nvSpPr>
        <p:spPr>
          <a:xfrm>
            <a:off x="12766093" y="7237142"/>
            <a:ext cx="1864307" cy="992458"/>
          </a:xfrm>
          <a:prstGeom prst="rect">
            <a:avLst/>
          </a:prstGeom>
          <a:solidFill>
            <a:srgbClr val="FD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13880"/>
            <a:ext cx="7405807"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Cooper Black" panose="0208090404030B020404" pitchFamily="18" charset="0"/>
                <a:ea typeface="Noto Sans SC Black" panose="020B0200000000000000" pitchFamily="34" charset="-128"/>
                <a:cs typeface="Noto Serif Medium" pitchFamily="34" charset="-120"/>
              </a:rPr>
              <a:t>The Inspiration Behind Giggles</a:t>
            </a:r>
            <a:endParaRPr lang="en-US" sz="3900" dirty="0">
              <a:latin typeface="Cooper Black" panose="0208090404030B020404" pitchFamily="18" charset="0"/>
              <a:ea typeface="Noto Sans SC Black" panose="020B0200000000000000" pitchFamily="34" charset="-128"/>
            </a:endParaRPr>
          </a:p>
        </p:txBody>
      </p:sp>
      <p:sp>
        <p:nvSpPr>
          <p:cNvPr id="4" name="Text 1"/>
          <p:cNvSpPr/>
          <p:nvPr/>
        </p:nvSpPr>
        <p:spPr>
          <a:xfrm>
            <a:off x="793790" y="2431613"/>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The name 'Giggles' truly embodies our vision. It was inspired by those heartwarming moments when we saw people sharing joy and laughter over delightful sweet treats. We believe that even in the busiest of lives, there should always be room for a little indulgence and connection. That's why we decided to bring the joy of Giggles directly to you, making it easier than ever to enjoy our delectable creations.</a:t>
            </a:r>
            <a:endParaRPr lang="en-US" sz="1550" dirty="0">
              <a:latin typeface="Lucida Console" panose="020B0609040504020204" pitchFamily="49" charset="0"/>
            </a:endParaRPr>
          </a:p>
        </p:txBody>
      </p:sp>
      <p:sp>
        <p:nvSpPr>
          <p:cNvPr id="5" name="Text 2"/>
          <p:cNvSpPr/>
          <p:nvPr/>
        </p:nvSpPr>
        <p:spPr>
          <a:xfrm>
            <a:off x="793790" y="475845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A3A3A"/>
                </a:solidFill>
                <a:latin typeface="Noto Sans SC Black" panose="020B0200000000000000" pitchFamily="34" charset="-128"/>
                <a:ea typeface="Noto Sans SC Black" panose="020B0200000000000000" pitchFamily="34" charset="-128"/>
                <a:cs typeface="Noto Serif Medium" pitchFamily="34" charset="-120"/>
              </a:rPr>
              <a:t>Our Vision</a:t>
            </a:r>
            <a:endParaRPr lang="en-US" sz="1950" dirty="0">
              <a:latin typeface="Noto Sans SC Black" panose="020B0200000000000000" pitchFamily="34" charset="-128"/>
              <a:ea typeface="Noto Sans SC Black" panose="020B0200000000000000" pitchFamily="34" charset="-128"/>
            </a:endParaRPr>
          </a:p>
        </p:txBody>
      </p:sp>
      <p:sp>
        <p:nvSpPr>
          <p:cNvPr id="6" name="Text 3"/>
          <p:cNvSpPr/>
          <p:nvPr/>
        </p:nvSpPr>
        <p:spPr>
          <a:xfrm>
            <a:off x="793790" y="5266968"/>
            <a:ext cx="3536156" cy="95261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To spread joy and convenience through delicious sweet treats, delivered right to your home.</a:t>
            </a:r>
            <a:endParaRPr lang="en-US" sz="1550" dirty="0">
              <a:latin typeface="Lucida Console" panose="020B0609040504020204" pitchFamily="49" charset="0"/>
            </a:endParaRPr>
          </a:p>
        </p:txBody>
      </p:sp>
      <p:sp>
        <p:nvSpPr>
          <p:cNvPr id="7" name="Text 4"/>
          <p:cNvSpPr/>
          <p:nvPr/>
        </p:nvSpPr>
        <p:spPr>
          <a:xfrm>
            <a:off x="4821674" y="475845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A3A3A"/>
                </a:solidFill>
                <a:latin typeface="Noto Sans SC Black" panose="020B0200000000000000" pitchFamily="34" charset="-128"/>
                <a:ea typeface="Noto Sans SC Black" panose="020B0200000000000000" pitchFamily="34" charset="-128"/>
                <a:cs typeface="Noto Serif Medium" pitchFamily="34" charset="-120"/>
              </a:rPr>
              <a:t>Our Mission</a:t>
            </a:r>
            <a:endParaRPr lang="en-US" sz="1950" dirty="0">
              <a:latin typeface="Noto Sans SC Black" panose="020B0200000000000000" pitchFamily="34" charset="-128"/>
              <a:ea typeface="Noto Sans SC Black" panose="020B0200000000000000" pitchFamily="34" charset="-128"/>
            </a:endParaRPr>
          </a:p>
        </p:txBody>
      </p:sp>
      <p:sp>
        <p:nvSpPr>
          <p:cNvPr id="8" name="Text 5"/>
          <p:cNvSpPr/>
          <p:nvPr/>
        </p:nvSpPr>
        <p:spPr>
          <a:xfrm>
            <a:off x="4821674" y="5266968"/>
            <a:ext cx="3536156" cy="127015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To make ordering your favourite cookies, muffins, cakes, and ice creams effortless, removing the need for in-store visits.</a:t>
            </a:r>
            <a:endParaRPr lang="en-US" sz="1550" dirty="0">
              <a:latin typeface="Lucida Console" panose="020B0609040504020204" pitchFamily="49" charset="0"/>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8ECE4">
              <a:alpha val="85000"/>
            </a:srgbClr>
          </a:solidFill>
          <a:ln/>
        </p:spPr>
      </p:sp>
      <p:sp>
        <p:nvSpPr>
          <p:cNvPr id="4" name="Text 1"/>
          <p:cNvSpPr/>
          <p:nvPr/>
        </p:nvSpPr>
        <p:spPr>
          <a:xfrm>
            <a:off x="793790" y="1810107"/>
            <a:ext cx="7777996"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Cooper Black" panose="0208090404030B020404" pitchFamily="18" charset="0"/>
                <a:ea typeface="Noto Serif Medium" pitchFamily="34" charset="-122"/>
                <a:cs typeface="Noto Serif Medium" pitchFamily="34" charset="-120"/>
              </a:rPr>
              <a:t>Indulge in Our Delectable Range</a:t>
            </a:r>
            <a:endParaRPr lang="en-US" sz="3900" dirty="0">
              <a:latin typeface="Cooper Black" panose="0208090404030B020404" pitchFamily="18" charset="0"/>
            </a:endParaRPr>
          </a:p>
        </p:txBody>
      </p:sp>
      <p:sp>
        <p:nvSpPr>
          <p:cNvPr id="5" name="Text 2"/>
          <p:cNvSpPr/>
          <p:nvPr/>
        </p:nvSpPr>
        <p:spPr>
          <a:xfrm>
            <a:off x="793790" y="2727841"/>
            <a:ext cx="13042821" cy="952619"/>
          </a:xfrm>
          <a:prstGeom prst="rect">
            <a:avLst/>
          </a:prstGeom>
          <a:noFill/>
          <a:ln/>
        </p:spPr>
        <p:txBody>
          <a:bodyPr wrap="square" lIns="0" tIns="0" rIns="0" bIns="0" rtlCol="0" anchor="t"/>
          <a:lstStyle/>
          <a:p>
            <a:pPr marL="0" indent="0" algn="l">
              <a:lnSpc>
                <a:spcPts val="2500"/>
              </a:lnSpc>
              <a:buNone/>
            </a:pPr>
            <a:r>
              <a:rPr lang="en-US" sz="1200" dirty="0">
                <a:solidFill>
                  <a:srgbClr val="4C4C4C"/>
                </a:solidFill>
                <a:latin typeface="Lucida Console" panose="020B0609040504020204" pitchFamily="49" charset="0"/>
                <a:ea typeface="Noto Serif" pitchFamily="34" charset="-122"/>
                <a:cs typeface="Noto Serif" pitchFamily="34" charset="-120"/>
              </a:rPr>
              <a:t>At Giggles, we're proud to offer a tempting array of sweet treats to satisfy every craving. From classic cookies and fluffy muffins to exquisite cakes and refreshing ice creams, our selection is designed to bring a smile to your face. We've curated a diverse menu to ensure there's something for everyone, whether you're celebrating a special occasion or simply treating yourself.</a:t>
            </a:r>
            <a:endParaRPr lang="en-US" sz="1200" dirty="0">
              <a:latin typeface="Lucida Console" panose="020B0609040504020204" pitchFamily="49" charset="0"/>
            </a:endParaRPr>
          </a:p>
        </p:txBody>
      </p:sp>
      <p:sp>
        <p:nvSpPr>
          <p:cNvPr id="6" name="Shape 3"/>
          <p:cNvSpPr/>
          <p:nvPr/>
        </p:nvSpPr>
        <p:spPr>
          <a:xfrm>
            <a:off x="793790" y="3903702"/>
            <a:ext cx="6422231" cy="1158716"/>
          </a:xfrm>
          <a:prstGeom prst="roundRect">
            <a:avLst>
              <a:gd name="adj" fmla="val 7194"/>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7" name="Text 4"/>
          <p:cNvSpPr/>
          <p:nvPr/>
        </p:nvSpPr>
        <p:spPr>
          <a:xfrm>
            <a:off x="999768" y="410968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Noto Sans SC Black" panose="020B0200000000000000" pitchFamily="34" charset="-128"/>
                <a:ea typeface="Noto Sans SC Black" panose="020B0200000000000000" pitchFamily="34" charset="-128"/>
                <a:cs typeface="Noto Serif Medium" pitchFamily="34" charset="-120"/>
              </a:rPr>
              <a:t>Cookies</a:t>
            </a:r>
            <a:endParaRPr lang="en-US" sz="1950" dirty="0">
              <a:latin typeface="Noto Sans SC Black" panose="020B0200000000000000" pitchFamily="34" charset="-128"/>
              <a:ea typeface="Noto Sans SC Black" panose="020B0200000000000000" pitchFamily="34" charset="-128"/>
            </a:endParaRPr>
          </a:p>
        </p:txBody>
      </p:sp>
      <p:sp>
        <p:nvSpPr>
          <p:cNvPr id="8" name="Text 5"/>
          <p:cNvSpPr/>
          <p:nvPr/>
        </p:nvSpPr>
        <p:spPr>
          <a:xfrm>
            <a:off x="999768" y="4538901"/>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00"/>
                </a:solidFill>
                <a:latin typeface="Lucida Console" panose="020B0609040504020204" pitchFamily="49" charset="0"/>
                <a:ea typeface="Noto Serif" pitchFamily="34" charset="-122"/>
                <a:cs typeface="Noto Serif" pitchFamily="34" charset="-120"/>
              </a:rPr>
              <a:t>Red Velvet </a:t>
            </a:r>
            <a:endParaRPr lang="en-US" sz="1550" dirty="0">
              <a:latin typeface="Lucida Console" panose="020B0609040504020204" pitchFamily="49" charset="0"/>
            </a:endParaRPr>
          </a:p>
        </p:txBody>
      </p:sp>
      <p:sp>
        <p:nvSpPr>
          <p:cNvPr id="9" name="Shape 6"/>
          <p:cNvSpPr/>
          <p:nvPr/>
        </p:nvSpPr>
        <p:spPr>
          <a:xfrm>
            <a:off x="7414379" y="3903702"/>
            <a:ext cx="6422231" cy="1158716"/>
          </a:xfrm>
          <a:prstGeom prst="roundRect">
            <a:avLst>
              <a:gd name="adj" fmla="val 7194"/>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txBody>
          <a:bodyPr/>
          <a:lstStyle/>
          <a:p>
            <a:endParaRPr lang="en-US" dirty="0"/>
          </a:p>
        </p:txBody>
      </p:sp>
      <p:sp>
        <p:nvSpPr>
          <p:cNvPr id="10" name="Text 7"/>
          <p:cNvSpPr/>
          <p:nvPr/>
        </p:nvSpPr>
        <p:spPr>
          <a:xfrm>
            <a:off x="7620357" y="410968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Noto Sans SC Black" panose="020B0200000000000000" pitchFamily="34" charset="-128"/>
                <a:ea typeface="Noto Sans SC Black" panose="020B0200000000000000" pitchFamily="34" charset="-128"/>
                <a:cs typeface="Noto Serif Medium" pitchFamily="34" charset="-120"/>
              </a:rPr>
              <a:t>Muffins</a:t>
            </a:r>
            <a:endParaRPr lang="en-US" sz="1950" dirty="0">
              <a:latin typeface="Noto Sans SC Black" panose="020B0200000000000000" pitchFamily="34" charset="-128"/>
              <a:ea typeface="Noto Sans SC Black" panose="020B0200000000000000" pitchFamily="34" charset="-128"/>
            </a:endParaRPr>
          </a:p>
        </p:txBody>
      </p:sp>
      <p:sp>
        <p:nvSpPr>
          <p:cNvPr id="11" name="Text 8"/>
          <p:cNvSpPr/>
          <p:nvPr/>
        </p:nvSpPr>
        <p:spPr>
          <a:xfrm>
            <a:off x="7620357" y="4538901"/>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00"/>
                </a:solidFill>
                <a:latin typeface="Lucida Console" panose="020B0609040504020204" pitchFamily="49" charset="0"/>
                <a:ea typeface="Noto Serif" pitchFamily="34" charset="-122"/>
                <a:cs typeface="Noto Serif" pitchFamily="34" charset="-120"/>
              </a:rPr>
              <a:t>Coffee</a:t>
            </a:r>
            <a:endParaRPr lang="en-US" sz="1550" dirty="0">
              <a:latin typeface="Lucida Console" panose="020B0609040504020204" pitchFamily="49" charset="0"/>
            </a:endParaRPr>
          </a:p>
        </p:txBody>
      </p:sp>
      <p:sp>
        <p:nvSpPr>
          <p:cNvPr id="12" name="Shape 9"/>
          <p:cNvSpPr/>
          <p:nvPr/>
        </p:nvSpPr>
        <p:spPr>
          <a:xfrm>
            <a:off x="793790" y="5260777"/>
            <a:ext cx="6422231" cy="1158716"/>
          </a:xfrm>
          <a:prstGeom prst="roundRect">
            <a:avLst>
              <a:gd name="adj" fmla="val 7194"/>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13" name="Text 10"/>
          <p:cNvSpPr/>
          <p:nvPr/>
        </p:nvSpPr>
        <p:spPr>
          <a:xfrm>
            <a:off x="999768" y="54667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Noto Sans SC Black" panose="020B0200000000000000" pitchFamily="34" charset="-128"/>
                <a:ea typeface="Noto Sans SC Black" panose="020B0200000000000000" pitchFamily="34" charset="-128"/>
                <a:cs typeface="Noto Serif Medium" pitchFamily="34" charset="-120"/>
              </a:rPr>
              <a:t>Cakes</a:t>
            </a:r>
            <a:endParaRPr lang="en-US" sz="1950" dirty="0">
              <a:latin typeface="Noto Sans SC Black" panose="020B0200000000000000" pitchFamily="34" charset="-128"/>
              <a:ea typeface="Noto Sans SC Black" panose="020B0200000000000000" pitchFamily="34" charset="-128"/>
            </a:endParaRPr>
          </a:p>
        </p:txBody>
      </p:sp>
      <p:sp>
        <p:nvSpPr>
          <p:cNvPr id="14" name="Text 11"/>
          <p:cNvSpPr/>
          <p:nvPr/>
        </p:nvSpPr>
        <p:spPr>
          <a:xfrm>
            <a:off x="999768" y="5895975"/>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00"/>
                </a:solidFill>
                <a:latin typeface="Lucida Console" panose="020B0609040504020204" pitchFamily="49" charset="0"/>
                <a:ea typeface="Noto Serif" pitchFamily="34" charset="-122"/>
                <a:cs typeface="Noto Serif" pitchFamily="34" charset="-120"/>
              </a:rPr>
              <a:t>Rainbow</a:t>
            </a:r>
            <a:endParaRPr lang="en-US" sz="1550" dirty="0">
              <a:latin typeface="Lucida Console" panose="020B0609040504020204" pitchFamily="49" charset="0"/>
            </a:endParaRPr>
          </a:p>
        </p:txBody>
      </p:sp>
      <p:sp>
        <p:nvSpPr>
          <p:cNvPr id="15" name="Shape 12"/>
          <p:cNvSpPr/>
          <p:nvPr/>
        </p:nvSpPr>
        <p:spPr>
          <a:xfrm>
            <a:off x="7414379" y="5260777"/>
            <a:ext cx="6422231" cy="1158716"/>
          </a:xfrm>
          <a:prstGeom prst="roundRect">
            <a:avLst>
              <a:gd name="adj" fmla="val 7194"/>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16" name="Text 13"/>
          <p:cNvSpPr/>
          <p:nvPr/>
        </p:nvSpPr>
        <p:spPr>
          <a:xfrm>
            <a:off x="7620357" y="54667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Noto Sans SC Black" panose="020B0200000000000000" pitchFamily="34" charset="-128"/>
                <a:ea typeface="Noto Sans SC Black" panose="020B0200000000000000" pitchFamily="34" charset="-128"/>
                <a:cs typeface="Noto Serif Medium" pitchFamily="34" charset="-120"/>
              </a:rPr>
              <a:t>Ice Creams</a:t>
            </a:r>
            <a:endParaRPr lang="en-US" sz="1950" dirty="0">
              <a:latin typeface="Noto Sans SC Black" panose="020B0200000000000000" pitchFamily="34" charset="-128"/>
              <a:ea typeface="Noto Sans SC Black" panose="020B0200000000000000" pitchFamily="34" charset="-128"/>
            </a:endParaRPr>
          </a:p>
        </p:txBody>
      </p:sp>
      <p:sp>
        <p:nvSpPr>
          <p:cNvPr id="17" name="Text 14"/>
          <p:cNvSpPr/>
          <p:nvPr/>
        </p:nvSpPr>
        <p:spPr>
          <a:xfrm>
            <a:off x="7620357" y="5895975"/>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000000"/>
                </a:solidFill>
                <a:latin typeface="Lucida Console" panose="020B0609040504020204" pitchFamily="49" charset="0"/>
                <a:ea typeface="Noto Serif" pitchFamily="34" charset="-122"/>
                <a:cs typeface="Noto Serif" pitchFamily="34" charset="-120"/>
              </a:rPr>
              <a:t>Strawberry Vanilla </a:t>
            </a:r>
            <a:endParaRPr lang="en-US" sz="1550" dirty="0">
              <a:latin typeface="Lucida Console" panose="020B0609040504020204" pitchFamily="49"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97255"/>
            <a:ext cx="7540823"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Cooper Black" panose="0208090404030B020404" pitchFamily="18" charset="0"/>
                <a:ea typeface="Noto Serif Medium" pitchFamily="34" charset="-122"/>
                <a:cs typeface="Noto Serif Medium" pitchFamily="34" charset="-120"/>
              </a:rPr>
              <a:t>Crafting the Giggles Experience</a:t>
            </a:r>
            <a:endParaRPr lang="en-US" sz="3900" dirty="0">
              <a:latin typeface="Cooper Black" panose="0208090404030B020404" pitchFamily="18" charset="0"/>
            </a:endParaRPr>
          </a:p>
        </p:txBody>
      </p:sp>
      <p:sp>
        <p:nvSpPr>
          <p:cNvPr id="4" name="Text 1"/>
          <p:cNvSpPr/>
          <p:nvPr/>
        </p:nvSpPr>
        <p:spPr>
          <a:xfrm>
            <a:off x="6280190" y="1814989"/>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Developing the Giggles website was a meticulous process, combining various tools and programming languages to ensure a robust and user-friendly platform. Our approach focused on creating a seamless digital environment where customers can easily browse, select, and order their favourite treats with absolute confidence and convenience</a:t>
            </a:r>
            <a:r>
              <a:rPr lang="en-US" sz="1550" dirty="0">
                <a:solidFill>
                  <a:srgbClr val="4C4C4C"/>
                </a:solidFill>
                <a:latin typeface="Noto Serif" pitchFamily="34" charset="0"/>
                <a:ea typeface="Noto Serif" pitchFamily="34" charset="-122"/>
                <a:cs typeface="Noto Serif" pitchFamily="34" charset="-120"/>
              </a:rPr>
              <a:t>.</a:t>
            </a:r>
            <a:endParaRPr lang="en-US" sz="1550" dirty="0"/>
          </a:p>
        </p:txBody>
      </p:sp>
      <p:pic>
        <p:nvPicPr>
          <p:cNvPr id="5" name="Image 1" descr="preencoded.png"/>
          <p:cNvPicPr>
            <a:picLocks noChangeAspect="1"/>
          </p:cNvPicPr>
          <p:nvPr/>
        </p:nvPicPr>
        <p:blipFill>
          <a:blip r:embed="rId4"/>
          <a:stretch>
            <a:fillRect/>
          </a:stretch>
        </p:blipFill>
        <p:spPr>
          <a:xfrm>
            <a:off x="6280190" y="3625929"/>
            <a:ext cx="496133" cy="496133"/>
          </a:xfrm>
          <a:prstGeom prst="rect">
            <a:avLst/>
          </a:prstGeom>
        </p:spPr>
      </p:pic>
      <p:sp>
        <p:nvSpPr>
          <p:cNvPr id="6" name="Text 2"/>
          <p:cNvSpPr/>
          <p:nvPr/>
        </p:nvSpPr>
        <p:spPr>
          <a:xfrm>
            <a:off x="6280190" y="4370070"/>
            <a:ext cx="2353389"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Development Tools</a:t>
            </a:r>
            <a:endParaRPr lang="en-US" sz="1950" dirty="0">
              <a:latin typeface="Noto Sans SC Black" panose="020B0200000000000000" pitchFamily="34" charset="-128"/>
              <a:ea typeface="Noto Sans SC Black" panose="020B0200000000000000" pitchFamily="34" charset="-128"/>
            </a:endParaRPr>
          </a:p>
        </p:txBody>
      </p:sp>
      <p:sp>
        <p:nvSpPr>
          <p:cNvPr id="7" name="Text 3"/>
          <p:cNvSpPr/>
          <p:nvPr/>
        </p:nvSpPr>
        <p:spPr>
          <a:xfrm>
            <a:off x="6280190" y="4799290"/>
            <a:ext cx="2353389" cy="1587698"/>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Our primary tools included laptops, Visual Studio Code for coding, and Xampp for local server management</a:t>
            </a:r>
            <a:r>
              <a:rPr lang="en-US" sz="1550" dirty="0">
                <a:solidFill>
                  <a:srgbClr val="4C4C4C"/>
                </a:solidFill>
                <a:latin typeface="Noto Serif" pitchFamily="34" charset="0"/>
                <a:ea typeface="Noto Serif" pitchFamily="34" charset="-122"/>
                <a:cs typeface="Noto Serif" pitchFamily="34" charset="-120"/>
              </a:rPr>
              <a:t>.</a:t>
            </a:r>
            <a:endParaRPr lang="en-US" sz="1550" dirty="0"/>
          </a:p>
        </p:txBody>
      </p:sp>
      <p:pic>
        <p:nvPicPr>
          <p:cNvPr id="8" name="Image 2" descr="preencoded.png"/>
          <p:cNvPicPr>
            <a:picLocks noChangeAspect="1"/>
          </p:cNvPicPr>
          <p:nvPr/>
        </p:nvPicPr>
        <p:blipFill>
          <a:blip r:embed="rId5"/>
          <a:stretch>
            <a:fillRect/>
          </a:stretch>
        </p:blipFill>
        <p:spPr>
          <a:xfrm>
            <a:off x="8881586" y="3625929"/>
            <a:ext cx="496133" cy="496133"/>
          </a:xfrm>
          <a:prstGeom prst="rect">
            <a:avLst/>
          </a:prstGeom>
        </p:spPr>
      </p:pic>
      <p:sp>
        <p:nvSpPr>
          <p:cNvPr id="9" name="Text 4"/>
          <p:cNvSpPr/>
          <p:nvPr/>
        </p:nvSpPr>
        <p:spPr>
          <a:xfrm>
            <a:off x="8881586" y="4370070"/>
            <a:ext cx="2353508" cy="620316"/>
          </a:xfrm>
          <a:prstGeom prst="rect">
            <a:avLst/>
          </a:prstGeom>
          <a:noFill/>
          <a:ln/>
        </p:spPr>
        <p:txBody>
          <a:bodyPr wrap="square" lIns="0" tIns="0" rIns="0" bIns="0" rtlCol="0" anchor="t"/>
          <a:lstStyle/>
          <a:p>
            <a:pPr marL="0" indent="0" algn="l">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Programming Languages</a:t>
            </a:r>
            <a:endParaRPr lang="en-US" sz="1950" dirty="0">
              <a:latin typeface="Noto Sans SC Black" panose="020B0200000000000000" pitchFamily="34" charset="-128"/>
              <a:ea typeface="Noto Sans SC Black" panose="020B0200000000000000" pitchFamily="34" charset="-128"/>
            </a:endParaRPr>
          </a:p>
        </p:txBody>
      </p:sp>
      <p:sp>
        <p:nvSpPr>
          <p:cNvPr id="10" name="Text 5"/>
          <p:cNvSpPr/>
          <p:nvPr/>
        </p:nvSpPr>
        <p:spPr>
          <a:xfrm>
            <a:off x="8881586" y="5109448"/>
            <a:ext cx="2353508" cy="2222778"/>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We leveraged HTML for structure, CSS for styling, JavaScript for interactivity, PHP for server-side logic, and SQL for database management.</a:t>
            </a:r>
            <a:endParaRPr lang="en-US" sz="1550" dirty="0">
              <a:latin typeface="Lucida Console" panose="020B0609040504020204" pitchFamily="49" charset="0"/>
            </a:endParaRPr>
          </a:p>
        </p:txBody>
      </p:sp>
      <p:pic>
        <p:nvPicPr>
          <p:cNvPr id="11" name="Image 3" descr="preencoded.png"/>
          <p:cNvPicPr>
            <a:picLocks noChangeAspect="1"/>
          </p:cNvPicPr>
          <p:nvPr/>
        </p:nvPicPr>
        <p:blipFill>
          <a:blip r:embed="rId6"/>
          <a:stretch>
            <a:fillRect/>
          </a:stretch>
        </p:blipFill>
        <p:spPr>
          <a:xfrm>
            <a:off x="11483102" y="3625929"/>
            <a:ext cx="496133" cy="496133"/>
          </a:xfrm>
          <a:prstGeom prst="rect">
            <a:avLst/>
          </a:prstGeom>
        </p:spPr>
      </p:pic>
      <p:sp>
        <p:nvSpPr>
          <p:cNvPr id="12" name="Text 6"/>
          <p:cNvSpPr/>
          <p:nvPr/>
        </p:nvSpPr>
        <p:spPr>
          <a:xfrm>
            <a:off x="11483102" y="4370070"/>
            <a:ext cx="2353389"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Key Feature</a:t>
            </a:r>
            <a:endParaRPr lang="en-US" sz="1950" dirty="0">
              <a:latin typeface="Noto Sans SC Black" panose="020B0200000000000000" pitchFamily="34" charset="-128"/>
              <a:ea typeface="Noto Sans SC Black" panose="020B0200000000000000" pitchFamily="34" charset="-128"/>
            </a:endParaRPr>
          </a:p>
        </p:txBody>
      </p:sp>
      <p:sp>
        <p:nvSpPr>
          <p:cNvPr id="13" name="Text 7"/>
          <p:cNvSpPr/>
          <p:nvPr/>
        </p:nvSpPr>
        <p:spPr>
          <a:xfrm>
            <a:off x="11483102" y="4799290"/>
            <a:ext cx="2353389" cy="1587698"/>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Our main goal was to ensure customers could effortlessly navigate through our extensive range of sweet treats</a:t>
            </a:r>
            <a:r>
              <a:rPr lang="en-US" sz="1550" dirty="0">
                <a:solidFill>
                  <a:srgbClr val="4C4C4C"/>
                </a:solidFill>
                <a:latin typeface="Noto Serif" pitchFamily="34" charset="0"/>
                <a:ea typeface="Noto Serif" pitchFamily="34" charset="-122"/>
                <a:cs typeface="Noto Serif" pitchFamily="34" charset="-120"/>
              </a:rPr>
              <a:t>.</a:t>
            </a:r>
            <a:endParaRPr lang="en-US" sz="1550" dirty="0"/>
          </a:p>
        </p:txBody>
      </p:sp>
      <p:sp>
        <p:nvSpPr>
          <p:cNvPr id="14" name="Rectangle 13">
            <a:extLst>
              <a:ext uri="{FF2B5EF4-FFF2-40B4-BE49-F238E27FC236}">
                <a16:creationId xmlns:a16="http://schemas.microsoft.com/office/drawing/2014/main" id="{120BAE5B-BE7F-21C5-73B5-A33D712B2B0A}"/>
              </a:ext>
            </a:extLst>
          </p:cNvPr>
          <p:cNvSpPr/>
          <p:nvPr/>
        </p:nvSpPr>
        <p:spPr>
          <a:xfrm>
            <a:off x="12835054" y="7507432"/>
            <a:ext cx="1795346" cy="657922"/>
          </a:xfrm>
          <a:prstGeom prst="rect">
            <a:avLst/>
          </a:prstGeom>
          <a:solidFill>
            <a:srgbClr val="FDF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BF7">
              <a:alpha val="85000"/>
            </a:srgbClr>
          </a:solidFill>
          <a:ln/>
        </p:spPr>
      </p:sp>
      <p:sp>
        <p:nvSpPr>
          <p:cNvPr id="4" name="Text 1"/>
          <p:cNvSpPr/>
          <p:nvPr/>
        </p:nvSpPr>
        <p:spPr>
          <a:xfrm>
            <a:off x="793790" y="618292"/>
            <a:ext cx="6309955"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Cooper Black" panose="0208090404030B020404" pitchFamily="18" charset="0"/>
                <a:ea typeface="Noto Serif Medium" pitchFamily="34" charset="-122"/>
                <a:cs typeface="Noto Serif Medium" pitchFamily="34" charset="-120"/>
              </a:rPr>
              <a:t>Our Development Journey</a:t>
            </a:r>
            <a:endParaRPr lang="en-US" sz="3900" dirty="0">
              <a:latin typeface="Cooper Black" panose="0208090404030B020404" pitchFamily="18" charset="0"/>
            </a:endParaRPr>
          </a:p>
        </p:txBody>
      </p:sp>
      <p:sp>
        <p:nvSpPr>
          <p:cNvPr id="5" name="Text 2"/>
          <p:cNvSpPr/>
          <p:nvPr/>
        </p:nvSpPr>
        <p:spPr>
          <a:xfrm>
            <a:off x="793790" y="1536025"/>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The creation of the Giggles website involved several key phases, from initial concept to deployment. Each stage was carefully executed to build a platform that is not only functional but also delightful to use. We focused on a user-centric design, ensuring that every step of the ordering process is intuitive and enjoyable for our customers</a:t>
            </a:r>
            <a:r>
              <a:rPr lang="en-US" sz="1550" dirty="0">
                <a:solidFill>
                  <a:srgbClr val="4C4C4C"/>
                </a:solidFill>
                <a:latin typeface="Noto Serif" pitchFamily="34" charset="0"/>
                <a:ea typeface="Noto Serif" pitchFamily="34" charset="-122"/>
                <a:cs typeface="Noto Serif" pitchFamily="34" charset="-120"/>
              </a:rPr>
              <a:t>.</a:t>
            </a:r>
            <a:endParaRPr lang="en-US" sz="1550" dirty="0"/>
          </a:p>
        </p:txBody>
      </p:sp>
      <p:sp>
        <p:nvSpPr>
          <p:cNvPr id="6" name="Shape 3"/>
          <p:cNvSpPr/>
          <p:nvPr/>
        </p:nvSpPr>
        <p:spPr>
          <a:xfrm>
            <a:off x="7303770" y="2711887"/>
            <a:ext cx="22860" cy="4899422"/>
          </a:xfrm>
          <a:prstGeom prst="roundRect">
            <a:avLst>
              <a:gd name="adj" fmla="val 364651"/>
            </a:avLst>
          </a:prstGeom>
          <a:solidFill>
            <a:srgbClr val="000000">
              <a:alpha val="8000"/>
            </a:srgbClr>
          </a:solidFill>
          <a:ln/>
        </p:spPr>
      </p:sp>
      <p:sp>
        <p:nvSpPr>
          <p:cNvPr id="7" name="Shape 4"/>
          <p:cNvSpPr/>
          <p:nvPr/>
        </p:nvSpPr>
        <p:spPr>
          <a:xfrm>
            <a:off x="6519505" y="2923699"/>
            <a:ext cx="595313" cy="22860"/>
          </a:xfrm>
          <a:prstGeom prst="roundRect">
            <a:avLst>
              <a:gd name="adj" fmla="val 364651"/>
            </a:avLst>
          </a:prstGeom>
          <a:solidFill>
            <a:srgbClr val="CCC4B8"/>
          </a:solidFill>
          <a:ln/>
        </p:spPr>
      </p:sp>
      <p:sp>
        <p:nvSpPr>
          <p:cNvPr id="8" name="Shape 5"/>
          <p:cNvSpPr/>
          <p:nvPr/>
        </p:nvSpPr>
        <p:spPr>
          <a:xfrm>
            <a:off x="7091958" y="2711887"/>
            <a:ext cx="446484" cy="446484"/>
          </a:xfrm>
          <a:prstGeom prst="roundRect">
            <a:avLst>
              <a:gd name="adj" fmla="val 1867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9" name="Text 6"/>
          <p:cNvSpPr/>
          <p:nvPr/>
        </p:nvSpPr>
        <p:spPr>
          <a:xfrm>
            <a:off x="7166372" y="2749094"/>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1</a:t>
            </a:r>
            <a:endParaRPr lang="en-US" sz="2300" dirty="0"/>
          </a:p>
        </p:txBody>
      </p:sp>
      <p:sp>
        <p:nvSpPr>
          <p:cNvPr id="10" name="Text 7"/>
          <p:cNvSpPr/>
          <p:nvPr/>
        </p:nvSpPr>
        <p:spPr>
          <a:xfrm>
            <a:off x="3740348" y="2780109"/>
            <a:ext cx="2582585" cy="310158"/>
          </a:xfrm>
          <a:prstGeom prst="rect">
            <a:avLst/>
          </a:prstGeom>
          <a:noFill/>
          <a:ln/>
        </p:spPr>
        <p:txBody>
          <a:bodyPr wrap="none" lIns="0" tIns="0" rIns="0" bIns="0" rtlCol="0" anchor="t"/>
          <a:lstStyle/>
          <a:p>
            <a:pPr marL="0" indent="0" algn="r">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Discovery &amp; Planning</a:t>
            </a:r>
            <a:endParaRPr lang="en-US" sz="1950" dirty="0">
              <a:latin typeface="Noto Sans SC Black" panose="020B0200000000000000" pitchFamily="34" charset="-128"/>
              <a:ea typeface="Noto Sans SC Black" panose="020B0200000000000000" pitchFamily="34" charset="-128"/>
            </a:endParaRPr>
          </a:p>
        </p:txBody>
      </p:sp>
      <p:sp>
        <p:nvSpPr>
          <p:cNvPr id="11" name="Text 8"/>
          <p:cNvSpPr/>
          <p:nvPr/>
        </p:nvSpPr>
        <p:spPr>
          <a:xfrm>
            <a:off x="793790" y="3209330"/>
            <a:ext cx="5529143" cy="635079"/>
          </a:xfrm>
          <a:prstGeom prst="rect">
            <a:avLst/>
          </a:prstGeom>
          <a:noFill/>
          <a:ln/>
        </p:spPr>
        <p:txBody>
          <a:bodyPr wrap="square" lIns="0" tIns="0" rIns="0" bIns="0" rtlCol="0" anchor="t"/>
          <a:lstStyle/>
          <a:p>
            <a:pPr marL="0" indent="0" algn="r">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Defining project scope, target audience, and core functionalities.</a:t>
            </a:r>
            <a:endParaRPr lang="en-US" sz="1550" dirty="0">
              <a:latin typeface="Lucida Console" panose="020B0609040504020204" pitchFamily="49" charset="0"/>
            </a:endParaRPr>
          </a:p>
        </p:txBody>
      </p:sp>
      <p:sp>
        <p:nvSpPr>
          <p:cNvPr id="12" name="Shape 9"/>
          <p:cNvSpPr/>
          <p:nvPr/>
        </p:nvSpPr>
        <p:spPr>
          <a:xfrm>
            <a:off x="7515582" y="4114324"/>
            <a:ext cx="595313" cy="22860"/>
          </a:xfrm>
          <a:prstGeom prst="roundRect">
            <a:avLst>
              <a:gd name="adj" fmla="val 364651"/>
            </a:avLst>
          </a:prstGeom>
          <a:solidFill>
            <a:srgbClr val="CCC4B8"/>
          </a:solidFill>
          <a:ln/>
        </p:spPr>
      </p:sp>
      <p:sp>
        <p:nvSpPr>
          <p:cNvPr id="13" name="Shape 10"/>
          <p:cNvSpPr/>
          <p:nvPr/>
        </p:nvSpPr>
        <p:spPr>
          <a:xfrm>
            <a:off x="7091958" y="3902512"/>
            <a:ext cx="446484" cy="446484"/>
          </a:xfrm>
          <a:prstGeom prst="roundRect">
            <a:avLst>
              <a:gd name="adj" fmla="val 1867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14" name="Text 11"/>
          <p:cNvSpPr/>
          <p:nvPr/>
        </p:nvSpPr>
        <p:spPr>
          <a:xfrm>
            <a:off x="7166372" y="3939719"/>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2</a:t>
            </a:r>
            <a:endParaRPr lang="en-US" sz="2300" dirty="0"/>
          </a:p>
        </p:txBody>
      </p:sp>
      <p:sp>
        <p:nvSpPr>
          <p:cNvPr id="15" name="Text 12"/>
          <p:cNvSpPr/>
          <p:nvPr/>
        </p:nvSpPr>
        <p:spPr>
          <a:xfrm>
            <a:off x="8307467" y="3970734"/>
            <a:ext cx="2546033"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Design &amp; Prototyping</a:t>
            </a:r>
            <a:endParaRPr lang="en-US" sz="1950" dirty="0">
              <a:latin typeface="Noto Sans SC Black" panose="020B0200000000000000" pitchFamily="34" charset="-128"/>
              <a:ea typeface="Noto Sans SC Black" panose="020B0200000000000000" pitchFamily="34" charset="-128"/>
            </a:endParaRPr>
          </a:p>
        </p:txBody>
      </p:sp>
      <p:sp>
        <p:nvSpPr>
          <p:cNvPr id="16" name="Text 13"/>
          <p:cNvSpPr/>
          <p:nvPr/>
        </p:nvSpPr>
        <p:spPr>
          <a:xfrm>
            <a:off x="8307467" y="4399955"/>
            <a:ext cx="5529143" cy="317540"/>
          </a:xfrm>
          <a:prstGeom prst="rect">
            <a:avLst/>
          </a:prstGeom>
          <a:noFill/>
          <a:ln/>
        </p:spPr>
        <p:txBody>
          <a:bodyPr wrap="non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Creating user interfaces and initial website layouts.</a:t>
            </a:r>
            <a:endParaRPr lang="en-US" sz="1550" dirty="0">
              <a:latin typeface="Lucida Console" panose="020B0609040504020204" pitchFamily="49" charset="0"/>
            </a:endParaRPr>
          </a:p>
        </p:txBody>
      </p:sp>
      <p:sp>
        <p:nvSpPr>
          <p:cNvPr id="17" name="Shape 14"/>
          <p:cNvSpPr/>
          <p:nvPr/>
        </p:nvSpPr>
        <p:spPr>
          <a:xfrm>
            <a:off x="6519505" y="5140643"/>
            <a:ext cx="595313" cy="22860"/>
          </a:xfrm>
          <a:prstGeom prst="roundRect">
            <a:avLst>
              <a:gd name="adj" fmla="val 364651"/>
            </a:avLst>
          </a:prstGeom>
          <a:solidFill>
            <a:srgbClr val="CCC4B8"/>
          </a:solidFill>
          <a:ln/>
        </p:spPr>
      </p:sp>
      <p:sp>
        <p:nvSpPr>
          <p:cNvPr id="18" name="Shape 15"/>
          <p:cNvSpPr/>
          <p:nvPr/>
        </p:nvSpPr>
        <p:spPr>
          <a:xfrm>
            <a:off x="7091958" y="4928830"/>
            <a:ext cx="446484" cy="446484"/>
          </a:xfrm>
          <a:prstGeom prst="roundRect">
            <a:avLst>
              <a:gd name="adj" fmla="val 1867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19" name="Text 16"/>
          <p:cNvSpPr/>
          <p:nvPr/>
        </p:nvSpPr>
        <p:spPr>
          <a:xfrm>
            <a:off x="7166372" y="4966037"/>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3</a:t>
            </a:r>
            <a:endParaRPr lang="en-US" sz="2300" dirty="0"/>
          </a:p>
        </p:txBody>
      </p:sp>
      <p:sp>
        <p:nvSpPr>
          <p:cNvPr id="20" name="Text 17"/>
          <p:cNvSpPr/>
          <p:nvPr/>
        </p:nvSpPr>
        <p:spPr>
          <a:xfrm>
            <a:off x="3568065" y="4997053"/>
            <a:ext cx="2754868" cy="310158"/>
          </a:xfrm>
          <a:prstGeom prst="rect">
            <a:avLst/>
          </a:prstGeom>
          <a:noFill/>
          <a:ln/>
        </p:spPr>
        <p:txBody>
          <a:bodyPr wrap="none" lIns="0" tIns="0" rIns="0" bIns="0" rtlCol="0" anchor="t"/>
          <a:lstStyle/>
          <a:p>
            <a:pPr marL="0" indent="0" algn="r">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Development &amp; Coding</a:t>
            </a:r>
            <a:endParaRPr lang="en-US" sz="1950" dirty="0">
              <a:latin typeface="Noto Sans SC Black" panose="020B0200000000000000" pitchFamily="34" charset="-128"/>
              <a:ea typeface="Noto Sans SC Black" panose="020B0200000000000000" pitchFamily="34" charset="-128"/>
            </a:endParaRPr>
          </a:p>
        </p:txBody>
      </p:sp>
      <p:sp>
        <p:nvSpPr>
          <p:cNvPr id="21" name="Text 18"/>
          <p:cNvSpPr/>
          <p:nvPr/>
        </p:nvSpPr>
        <p:spPr>
          <a:xfrm>
            <a:off x="793790" y="5426273"/>
            <a:ext cx="5529143" cy="635079"/>
          </a:xfrm>
          <a:prstGeom prst="rect">
            <a:avLst/>
          </a:prstGeom>
          <a:noFill/>
          <a:ln/>
        </p:spPr>
        <p:txBody>
          <a:bodyPr wrap="square" lIns="0" tIns="0" rIns="0" bIns="0" rtlCol="0" anchor="t"/>
          <a:lstStyle/>
          <a:p>
            <a:pPr marL="0" indent="0" algn="r">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Bringing the designs to life with HTML, CSS, JavaScript, PHP, and SQL.</a:t>
            </a:r>
            <a:endParaRPr lang="en-US" sz="1550" dirty="0">
              <a:latin typeface="Lucida Console" panose="020B0609040504020204" pitchFamily="49" charset="0"/>
            </a:endParaRPr>
          </a:p>
        </p:txBody>
      </p:sp>
      <p:sp>
        <p:nvSpPr>
          <p:cNvPr id="22" name="Shape 19"/>
          <p:cNvSpPr/>
          <p:nvPr/>
        </p:nvSpPr>
        <p:spPr>
          <a:xfrm>
            <a:off x="7515582" y="6167080"/>
            <a:ext cx="595313" cy="22860"/>
          </a:xfrm>
          <a:prstGeom prst="roundRect">
            <a:avLst>
              <a:gd name="adj" fmla="val 364651"/>
            </a:avLst>
          </a:prstGeom>
          <a:solidFill>
            <a:srgbClr val="CCC4B8"/>
          </a:solidFill>
          <a:ln/>
        </p:spPr>
      </p:sp>
      <p:sp>
        <p:nvSpPr>
          <p:cNvPr id="23" name="Shape 20"/>
          <p:cNvSpPr/>
          <p:nvPr/>
        </p:nvSpPr>
        <p:spPr>
          <a:xfrm>
            <a:off x="7091958" y="5955268"/>
            <a:ext cx="446484" cy="446484"/>
          </a:xfrm>
          <a:prstGeom prst="roundRect">
            <a:avLst>
              <a:gd name="adj" fmla="val 18670"/>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sp>
      <p:sp>
        <p:nvSpPr>
          <p:cNvPr id="24" name="Text 21"/>
          <p:cNvSpPr/>
          <p:nvPr/>
        </p:nvSpPr>
        <p:spPr>
          <a:xfrm>
            <a:off x="7166372" y="5992475"/>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4</a:t>
            </a:r>
            <a:endParaRPr lang="en-US" sz="2300" dirty="0"/>
          </a:p>
        </p:txBody>
      </p:sp>
      <p:sp>
        <p:nvSpPr>
          <p:cNvPr id="25" name="Text 22"/>
          <p:cNvSpPr/>
          <p:nvPr/>
        </p:nvSpPr>
        <p:spPr>
          <a:xfrm>
            <a:off x="8307467" y="6023491"/>
            <a:ext cx="2577108" cy="310158"/>
          </a:xfrm>
          <a:prstGeom prst="rect">
            <a:avLst/>
          </a:prstGeom>
          <a:noFill/>
          <a:ln/>
        </p:spPr>
        <p:txBody>
          <a:bodyPr wrap="none" lIns="0" tIns="0" rIns="0" bIns="0" rtlCol="0" anchor="t"/>
          <a:lstStyle/>
          <a:p>
            <a:pPr marL="0" indent="0" algn="l">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Testing &amp; Refinement</a:t>
            </a:r>
            <a:endParaRPr lang="en-US" sz="1950" dirty="0">
              <a:latin typeface="Noto Sans SC Black" panose="020B0200000000000000" pitchFamily="34" charset="-128"/>
              <a:ea typeface="Noto Sans SC Black" panose="020B0200000000000000" pitchFamily="34" charset="-128"/>
            </a:endParaRPr>
          </a:p>
        </p:txBody>
      </p:sp>
      <p:sp>
        <p:nvSpPr>
          <p:cNvPr id="26" name="Text 23"/>
          <p:cNvSpPr/>
          <p:nvPr/>
        </p:nvSpPr>
        <p:spPr>
          <a:xfrm>
            <a:off x="8307467" y="6452711"/>
            <a:ext cx="5529143" cy="63507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Thoroughly testing the website for bugs and optimizing user experience.</a:t>
            </a:r>
            <a:endParaRPr lang="en-US" sz="1550" dirty="0">
              <a:latin typeface="Lucida Console" panose="020B060904050402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2577"/>
          </a:xfrm>
          <a:prstGeom prst="rect">
            <a:avLst/>
          </a:prstGeom>
        </p:spPr>
      </p:pic>
      <p:sp>
        <p:nvSpPr>
          <p:cNvPr id="3" name="Shape 0"/>
          <p:cNvSpPr/>
          <p:nvPr/>
        </p:nvSpPr>
        <p:spPr>
          <a:xfrm>
            <a:off x="14560" y="0"/>
            <a:ext cx="14630400" cy="8232577"/>
          </a:xfrm>
          <a:prstGeom prst="rect">
            <a:avLst/>
          </a:prstGeom>
          <a:solidFill>
            <a:srgbClr val="FDFBF7">
              <a:alpha val="85000"/>
            </a:srgbClr>
          </a:solidFill>
          <a:ln/>
        </p:spPr>
      </p:sp>
      <p:sp>
        <p:nvSpPr>
          <p:cNvPr id="4" name="Text 1"/>
          <p:cNvSpPr/>
          <p:nvPr/>
        </p:nvSpPr>
        <p:spPr>
          <a:xfrm>
            <a:off x="715089" y="491609"/>
            <a:ext cx="7344847" cy="558641"/>
          </a:xfrm>
          <a:prstGeom prst="rect">
            <a:avLst/>
          </a:prstGeom>
          <a:noFill/>
          <a:ln/>
        </p:spPr>
        <p:txBody>
          <a:bodyPr wrap="none" lIns="0" tIns="0" rIns="0" bIns="0" rtlCol="0" anchor="t"/>
          <a:lstStyle/>
          <a:p>
            <a:pPr marL="0" indent="0" algn="l">
              <a:lnSpc>
                <a:spcPts val="4350"/>
              </a:lnSpc>
              <a:buNone/>
            </a:pPr>
            <a:r>
              <a:rPr lang="en-US" sz="3500" dirty="0">
                <a:solidFill>
                  <a:srgbClr val="3A3A3A"/>
                </a:solidFill>
                <a:latin typeface="Cooper Black" panose="0208090404030B020404" pitchFamily="18" charset="0"/>
                <a:ea typeface="Noto Serif Medium" pitchFamily="34" charset="-122"/>
                <a:cs typeface="Noto Serif Medium" pitchFamily="34" charset="-120"/>
              </a:rPr>
              <a:t>Enhancing the Giggles Experience</a:t>
            </a:r>
            <a:endParaRPr lang="en-US" sz="3500" dirty="0">
              <a:latin typeface="Cooper Black" panose="0208090404030B020404" pitchFamily="18" charset="0"/>
            </a:endParaRPr>
          </a:p>
        </p:txBody>
      </p:sp>
      <p:sp>
        <p:nvSpPr>
          <p:cNvPr id="5" name="Text 2"/>
          <p:cNvSpPr/>
          <p:nvPr/>
        </p:nvSpPr>
        <p:spPr>
          <a:xfrm>
            <a:off x="715089" y="1318379"/>
            <a:ext cx="13200221" cy="858322"/>
          </a:xfrm>
          <a:prstGeom prst="rect">
            <a:avLst/>
          </a:prstGeom>
          <a:noFill/>
          <a:ln/>
        </p:spPr>
        <p:txBody>
          <a:bodyPr wrap="square" lIns="0" tIns="0" rIns="0" bIns="0" rtlCol="0" anchor="t"/>
          <a:lstStyle/>
          <a:p>
            <a:pPr marL="0" indent="0" algn="l">
              <a:lnSpc>
                <a:spcPts val="2250"/>
              </a:lnSpc>
              <a:buNone/>
            </a:pPr>
            <a:r>
              <a:rPr lang="en-US" sz="1400" dirty="0">
                <a:solidFill>
                  <a:srgbClr val="4C4C4C"/>
                </a:solidFill>
                <a:latin typeface="Lucida Console" panose="020B0609040504020204" pitchFamily="49" charset="0"/>
                <a:ea typeface="Noto Serif" pitchFamily="34" charset="-122"/>
                <a:cs typeface="Noto Serif" pitchFamily="34" charset="-120"/>
              </a:rPr>
              <a:t>While we're incredibly proud of the current version of Giggles, our vision for the future is even sweeter. We have a clear roadmap for enhancements that will elevate the user experience, expand our offerings, and introduce exciting new features. Our commitment to continuous improvement ensures that Giggles will always evolve to meet and exceed customer expectations.</a:t>
            </a:r>
            <a:endParaRPr lang="en-US" sz="1400" dirty="0">
              <a:latin typeface="Lucida Console" panose="020B0609040504020204" pitchFamily="49" charset="0"/>
            </a:endParaRPr>
          </a:p>
        </p:txBody>
      </p:sp>
      <p:pic>
        <p:nvPicPr>
          <p:cNvPr id="6" name="Image 1" descr="preencoded.png"/>
          <p:cNvPicPr>
            <a:picLocks noChangeAspect="1"/>
          </p:cNvPicPr>
          <p:nvPr/>
        </p:nvPicPr>
        <p:blipFill>
          <a:blip r:embed="rId4"/>
          <a:stretch>
            <a:fillRect/>
          </a:stretch>
        </p:blipFill>
        <p:spPr>
          <a:xfrm>
            <a:off x="715089" y="2377797"/>
            <a:ext cx="893802" cy="1072634"/>
          </a:xfrm>
          <a:prstGeom prst="rect">
            <a:avLst/>
          </a:prstGeom>
        </p:spPr>
      </p:pic>
      <p:sp>
        <p:nvSpPr>
          <p:cNvPr id="7" name="Text 3"/>
          <p:cNvSpPr/>
          <p:nvPr/>
        </p:nvSpPr>
        <p:spPr>
          <a:xfrm>
            <a:off x="1787604" y="2556510"/>
            <a:ext cx="2234684" cy="279321"/>
          </a:xfrm>
          <a:prstGeom prst="rect">
            <a:avLst/>
          </a:prstGeom>
          <a:noFill/>
          <a:ln/>
        </p:spPr>
        <p:txBody>
          <a:bodyPr wrap="none" lIns="0" tIns="0" rIns="0" bIns="0" rtlCol="0" anchor="t"/>
          <a:lstStyle/>
          <a:p>
            <a:pPr marL="0" indent="0" algn="l">
              <a:lnSpc>
                <a:spcPts val="2150"/>
              </a:lnSpc>
              <a:buNone/>
            </a:pPr>
            <a:r>
              <a:rPr lang="en-US" sz="17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More Flavors</a:t>
            </a:r>
            <a:endParaRPr lang="en-US" sz="1750" dirty="0">
              <a:latin typeface="Noto Sans SC Black" panose="020B0200000000000000" pitchFamily="34" charset="-128"/>
              <a:ea typeface="Noto Sans SC Black" panose="020B0200000000000000" pitchFamily="34" charset="-128"/>
            </a:endParaRPr>
          </a:p>
        </p:txBody>
      </p:sp>
      <p:sp>
        <p:nvSpPr>
          <p:cNvPr id="8" name="Text 4"/>
          <p:cNvSpPr/>
          <p:nvPr/>
        </p:nvSpPr>
        <p:spPr>
          <a:xfrm>
            <a:off x="1787604" y="2942987"/>
            <a:ext cx="12127706" cy="286107"/>
          </a:xfrm>
          <a:prstGeom prst="rect">
            <a:avLst/>
          </a:prstGeom>
          <a:noFill/>
          <a:ln/>
        </p:spPr>
        <p:txBody>
          <a:bodyPr wrap="none" lIns="0" tIns="0" rIns="0" bIns="0" rtlCol="0" anchor="t"/>
          <a:lstStyle/>
          <a:p>
            <a:pPr marL="0" indent="0" algn="l">
              <a:lnSpc>
                <a:spcPts val="2250"/>
              </a:lnSpc>
              <a:buNone/>
            </a:pPr>
            <a:r>
              <a:rPr lang="en-US" sz="1400" dirty="0">
                <a:solidFill>
                  <a:srgbClr val="4C4C4C"/>
                </a:solidFill>
                <a:latin typeface="Lucida Console" panose="020B0609040504020204" pitchFamily="49" charset="0"/>
                <a:ea typeface="Noto Serif" pitchFamily="34" charset="-122"/>
                <a:cs typeface="Noto Serif" pitchFamily="34" charset="-120"/>
              </a:rPr>
              <a:t>Introducing a wider variety of cookies, cakes, and unique desserts.</a:t>
            </a:r>
            <a:endParaRPr lang="en-US" sz="1400" dirty="0">
              <a:latin typeface="Lucida Console" panose="020B0609040504020204" pitchFamily="49" charset="0"/>
            </a:endParaRPr>
          </a:p>
        </p:txBody>
      </p:sp>
      <p:pic>
        <p:nvPicPr>
          <p:cNvPr id="9" name="Image 2" descr="preencoded.png"/>
          <p:cNvPicPr>
            <a:picLocks noChangeAspect="1"/>
          </p:cNvPicPr>
          <p:nvPr/>
        </p:nvPicPr>
        <p:blipFill>
          <a:blip r:embed="rId5"/>
          <a:stretch>
            <a:fillRect/>
          </a:stretch>
        </p:blipFill>
        <p:spPr>
          <a:xfrm>
            <a:off x="715089" y="3450431"/>
            <a:ext cx="893802" cy="1072634"/>
          </a:xfrm>
          <a:prstGeom prst="rect">
            <a:avLst/>
          </a:prstGeom>
        </p:spPr>
      </p:pic>
      <p:sp>
        <p:nvSpPr>
          <p:cNvPr id="10" name="Text 5"/>
          <p:cNvSpPr/>
          <p:nvPr/>
        </p:nvSpPr>
        <p:spPr>
          <a:xfrm>
            <a:off x="1787604" y="3629144"/>
            <a:ext cx="2234684" cy="279321"/>
          </a:xfrm>
          <a:prstGeom prst="rect">
            <a:avLst/>
          </a:prstGeom>
          <a:noFill/>
          <a:ln/>
        </p:spPr>
        <p:txBody>
          <a:bodyPr wrap="none" lIns="0" tIns="0" rIns="0" bIns="0" rtlCol="0" anchor="t"/>
          <a:lstStyle/>
          <a:p>
            <a:pPr marL="0" indent="0" algn="l">
              <a:lnSpc>
                <a:spcPts val="2150"/>
              </a:lnSpc>
              <a:buNone/>
            </a:pPr>
            <a:r>
              <a:rPr lang="en-US" sz="17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Working Gift Cards</a:t>
            </a:r>
            <a:endParaRPr lang="en-US" sz="1750" dirty="0">
              <a:latin typeface="Noto Sans SC Black" panose="020B0200000000000000" pitchFamily="34" charset="-128"/>
              <a:ea typeface="Noto Sans SC Black" panose="020B0200000000000000" pitchFamily="34" charset="-128"/>
            </a:endParaRPr>
          </a:p>
        </p:txBody>
      </p:sp>
      <p:sp>
        <p:nvSpPr>
          <p:cNvPr id="11" name="Text 6"/>
          <p:cNvSpPr/>
          <p:nvPr/>
        </p:nvSpPr>
        <p:spPr>
          <a:xfrm>
            <a:off x="1787604" y="4015621"/>
            <a:ext cx="12127706" cy="286107"/>
          </a:xfrm>
          <a:prstGeom prst="rect">
            <a:avLst/>
          </a:prstGeom>
          <a:noFill/>
          <a:ln/>
        </p:spPr>
        <p:txBody>
          <a:bodyPr wrap="none" lIns="0" tIns="0" rIns="0" bIns="0" rtlCol="0" anchor="t"/>
          <a:lstStyle/>
          <a:p>
            <a:pPr marL="0" indent="0" algn="l">
              <a:lnSpc>
                <a:spcPts val="2250"/>
              </a:lnSpc>
              <a:buNone/>
            </a:pPr>
            <a:r>
              <a:rPr lang="en-US" sz="1400" dirty="0">
                <a:solidFill>
                  <a:srgbClr val="4C4C4C"/>
                </a:solidFill>
                <a:latin typeface="Lucida Console" panose="020B0609040504020204" pitchFamily="49" charset="0"/>
                <a:ea typeface="Noto Serif" pitchFamily="34" charset="-122"/>
                <a:cs typeface="Noto Serif" pitchFamily="34" charset="-120"/>
              </a:rPr>
              <a:t>Implementing functional, savable gift cards for seamless gifting.</a:t>
            </a:r>
            <a:endParaRPr lang="en-US" sz="1400" dirty="0">
              <a:latin typeface="Lucida Console" panose="020B0609040504020204" pitchFamily="49" charset="0"/>
            </a:endParaRPr>
          </a:p>
        </p:txBody>
      </p:sp>
      <p:pic>
        <p:nvPicPr>
          <p:cNvPr id="12" name="Image 3" descr="preencoded.png"/>
          <p:cNvPicPr>
            <a:picLocks noChangeAspect="1"/>
          </p:cNvPicPr>
          <p:nvPr/>
        </p:nvPicPr>
        <p:blipFill>
          <a:blip r:embed="rId6"/>
          <a:stretch>
            <a:fillRect/>
          </a:stretch>
        </p:blipFill>
        <p:spPr>
          <a:xfrm>
            <a:off x="715089" y="4523065"/>
            <a:ext cx="893802" cy="1072634"/>
          </a:xfrm>
          <a:prstGeom prst="rect">
            <a:avLst/>
          </a:prstGeom>
        </p:spPr>
      </p:pic>
      <p:sp>
        <p:nvSpPr>
          <p:cNvPr id="13" name="Text 7"/>
          <p:cNvSpPr/>
          <p:nvPr/>
        </p:nvSpPr>
        <p:spPr>
          <a:xfrm>
            <a:off x="1787604" y="4701778"/>
            <a:ext cx="2426018" cy="279321"/>
          </a:xfrm>
          <a:prstGeom prst="rect">
            <a:avLst/>
          </a:prstGeom>
          <a:noFill/>
          <a:ln/>
        </p:spPr>
        <p:txBody>
          <a:bodyPr wrap="none" lIns="0" tIns="0" rIns="0" bIns="0" rtlCol="0" anchor="t"/>
          <a:lstStyle/>
          <a:p>
            <a:pPr marL="0" indent="0" algn="l">
              <a:lnSpc>
                <a:spcPts val="2150"/>
              </a:lnSpc>
              <a:buNone/>
            </a:pPr>
            <a:r>
              <a:rPr lang="en-US" sz="17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Improved Appearance</a:t>
            </a:r>
            <a:endParaRPr lang="en-US" sz="1750" dirty="0">
              <a:latin typeface="Noto Sans SC Black" panose="020B0200000000000000" pitchFamily="34" charset="-128"/>
              <a:ea typeface="Noto Sans SC Black" panose="020B0200000000000000" pitchFamily="34" charset="-128"/>
            </a:endParaRPr>
          </a:p>
        </p:txBody>
      </p:sp>
      <p:sp>
        <p:nvSpPr>
          <p:cNvPr id="14" name="Text 8"/>
          <p:cNvSpPr/>
          <p:nvPr/>
        </p:nvSpPr>
        <p:spPr>
          <a:xfrm>
            <a:off x="1787604" y="5088255"/>
            <a:ext cx="12127706" cy="286107"/>
          </a:xfrm>
          <a:prstGeom prst="rect">
            <a:avLst/>
          </a:prstGeom>
          <a:noFill/>
          <a:ln/>
        </p:spPr>
        <p:txBody>
          <a:bodyPr wrap="none" lIns="0" tIns="0" rIns="0" bIns="0" rtlCol="0" anchor="t"/>
          <a:lstStyle/>
          <a:p>
            <a:pPr marL="0" indent="0" algn="l">
              <a:lnSpc>
                <a:spcPts val="2250"/>
              </a:lnSpc>
              <a:buNone/>
            </a:pPr>
            <a:r>
              <a:rPr lang="en-US" sz="1400" dirty="0">
                <a:solidFill>
                  <a:srgbClr val="4C4C4C"/>
                </a:solidFill>
                <a:latin typeface="Lucida Console" panose="020B0609040504020204" pitchFamily="49" charset="0"/>
                <a:ea typeface="Noto Serif" pitchFamily="34" charset="-122"/>
                <a:cs typeface="Noto Serif" pitchFamily="34" charset="-120"/>
              </a:rPr>
              <a:t>Refining the website's aesthetic for an even more inviting visual experience.</a:t>
            </a:r>
            <a:endParaRPr lang="en-US" sz="1400" dirty="0">
              <a:latin typeface="Lucida Console" panose="020B0609040504020204" pitchFamily="49" charset="0"/>
            </a:endParaRPr>
          </a:p>
        </p:txBody>
      </p:sp>
      <p:pic>
        <p:nvPicPr>
          <p:cNvPr id="15" name="Image 4" descr="preencoded.png"/>
          <p:cNvPicPr>
            <a:picLocks noChangeAspect="1"/>
          </p:cNvPicPr>
          <p:nvPr/>
        </p:nvPicPr>
        <p:blipFill>
          <a:blip r:embed="rId7"/>
          <a:stretch>
            <a:fillRect/>
          </a:stretch>
        </p:blipFill>
        <p:spPr>
          <a:xfrm>
            <a:off x="715089" y="5595699"/>
            <a:ext cx="893802" cy="1072634"/>
          </a:xfrm>
          <a:prstGeom prst="rect">
            <a:avLst/>
          </a:prstGeom>
        </p:spPr>
      </p:pic>
      <p:sp>
        <p:nvSpPr>
          <p:cNvPr id="16" name="Text 9"/>
          <p:cNvSpPr/>
          <p:nvPr/>
        </p:nvSpPr>
        <p:spPr>
          <a:xfrm>
            <a:off x="1787604" y="5774412"/>
            <a:ext cx="2255758" cy="279321"/>
          </a:xfrm>
          <a:prstGeom prst="rect">
            <a:avLst/>
          </a:prstGeom>
          <a:noFill/>
          <a:ln/>
        </p:spPr>
        <p:txBody>
          <a:bodyPr wrap="none" lIns="0" tIns="0" rIns="0" bIns="0" rtlCol="0" anchor="t"/>
          <a:lstStyle/>
          <a:p>
            <a:pPr marL="0" indent="0" algn="l">
              <a:lnSpc>
                <a:spcPts val="2150"/>
              </a:lnSpc>
              <a:buNone/>
            </a:pPr>
            <a:r>
              <a:rPr lang="en-US" sz="17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Account Registration</a:t>
            </a:r>
            <a:endParaRPr lang="en-US" sz="1750" dirty="0">
              <a:latin typeface="Noto Sans SC Black" panose="020B0200000000000000" pitchFamily="34" charset="-128"/>
              <a:ea typeface="Noto Sans SC Black" panose="020B0200000000000000" pitchFamily="34" charset="-128"/>
            </a:endParaRPr>
          </a:p>
        </p:txBody>
      </p:sp>
      <p:sp>
        <p:nvSpPr>
          <p:cNvPr id="17" name="Text 10"/>
          <p:cNvSpPr/>
          <p:nvPr/>
        </p:nvSpPr>
        <p:spPr>
          <a:xfrm>
            <a:off x="1787604" y="6160889"/>
            <a:ext cx="12127706" cy="286107"/>
          </a:xfrm>
          <a:prstGeom prst="rect">
            <a:avLst/>
          </a:prstGeom>
          <a:noFill/>
          <a:ln/>
        </p:spPr>
        <p:txBody>
          <a:bodyPr wrap="none" lIns="0" tIns="0" rIns="0" bIns="0" rtlCol="0" anchor="t"/>
          <a:lstStyle/>
          <a:p>
            <a:pPr marL="0" indent="0" algn="l">
              <a:lnSpc>
                <a:spcPts val="2250"/>
              </a:lnSpc>
              <a:buNone/>
            </a:pPr>
            <a:r>
              <a:rPr lang="en-US" sz="1400" dirty="0">
                <a:solidFill>
                  <a:srgbClr val="4C4C4C"/>
                </a:solidFill>
                <a:latin typeface="Lucida Console" panose="020B0609040504020204" pitchFamily="49" charset="0"/>
                <a:ea typeface="Noto Serif" pitchFamily="34" charset="-122"/>
                <a:cs typeface="Noto Serif" pitchFamily="34" charset="-120"/>
              </a:rPr>
              <a:t>Enabling customers to register accounts for personalized experiences and order tracking.</a:t>
            </a:r>
            <a:endParaRPr lang="en-US" sz="1400" dirty="0">
              <a:latin typeface="Lucida Console" panose="020B0609040504020204" pitchFamily="49" charset="0"/>
            </a:endParaRPr>
          </a:p>
        </p:txBody>
      </p:sp>
      <p:pic>
        <p:nvPicPr>
          <p:cNvPr id="18" name="Image 5" descr="preencoded.png"/>
          <p:cNvPicPr>
            <a:picLocks noChangeAspect="1"/>
          </p:cNvPicPr>
          <p:nvPr/>
        </p:nvPicPr>
        <p:blipFill>
          <a:blip r:embed="rId8"/>
          <a:stretch>
            <a:fillRect/>
          </a:stretch>
        </p:blipFill>
        <p:spPr>
          <a:xfrm>
            <a:off x="715089" y="6668333"/>
            <a:ext cx="893802" cy="1072634"/>
          </a:xfrm>
          <a:prstGeom prst="rect">
            <a:avLst/>
          </a:prstGeom>
        </p:spPr>
      </p:pic>
      <p:sp>
        <p:nvSpPr>
          <p:cNvPr id="19" name="Text 11"/>
          <p:cNvSpPr/>
          <p:nvPr/>
        </p:nvSpPr>
        <p:spPr>
          <a:xfrm>
            <a:off x="1787604" y="6847046"/>
            <a:ext cx="2234684" cy="279321"/>
          </a:xfrm>
          <a:prstGeom prst="rect">
            <a:avLst/>
          </a:prstGeom>
          <a:noFill/>
          <a:ln/>
        </p:spPr>
        <p:txBody>
          <a:bodyPr wrap="none" lIns="0" tIns="0" rIns="0" bIns="0" rtlCol="0" anchor="t"/>
          <a:lstStyle/>
          <a:p>
            <a:pPr marL="0" indent="0" algn="l">
              <a:lnSpc>
                <a:spcPts val="2150"/>
              </a:lnSpc>
              <a:buNone/>
            </a:pPr>
            <a:r>
              <a:rPr lang="en-US" sz="17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Bug Elimination</a:t>
            </a:r>
            <a:endParaRPr lang="en-US" sz="1750" dirty="0">
              <a:latin typeface="Noto Sans SC Black" panose="020B0200000000000000" pitchFamily="34" charset="-128"/>
              <a:ea typeface="Noto Sans SC Black" panose="020B0200000000000000" pitchFamily="34" charset="-128"/>
            </a:endParaRPr>
          </a:p>
        </p:txBody>
      </p:sp>
      <p:sp>
        <p:nvSpPr>
          <p:cNvPr id="20" name="Text 12"/>
          <p:cNvSpPr/>
          <p:nvPr/>
        </p:nvSpPr>
        <p:spPr>
          <a:xfrm>
            <a:off x="1787604" y="7196733"/>
            <a:ext cx="12127706" cy="286107"/>
          </a:xfrm>
          <a:prstGeom prst="rect">
            <a:avLst/>
          </a:prstGeom>
          <a:noFill/>
          <a:ln/>
        </p:spPr>
        <p:txBody>
          <a:bodyPr wrap="none" lIns="0" tIns="0" rIns="0" bIns="0" rtlCol="0" anchor="t"/>
          <a:lstStyle/>
          <a:p>
            <a:pPr marL="0" indent="0" algn="l">
              <a:lnSpc>
                <a:spcPts val="2250"/>
              </a:lnSpc>
              <a:buNone/>
            </a:pPr>
            <a:r>
              <a:rPr lang="en-US" sz="1400" dirty="0">
                <a:solidFill>
                  <a:srgbClr val="4C4C4C"/>
                </a:solidFill>
                <a:latin typeface="Lucida Console" panose="020B0609040504020204" pitchFamily="49" charset="0"/>
                <a:ea typeface="Noto Serif" pitchFamily="34" charset="-122"/>
                <a:cs typeface="Noto Serif" pitchFamily="34" charset="-120"/>
              </a:rPr>
              <a:t>Dedicated efforts to identify and resolve any existing bugs for a flawless user journey.</a:t>
            </a:r>
            <a:endParaRPr lang="en-US" sz="1400" dirty="0">
              <a:latin typeface="Lucida Console" panose="020B0609040504020204" pitchFamily="49"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BF7">
              <a:alpha val="85000"/>
            </a:srgbClr>
          </a:solidFill>
          <a:ln/>
        </p:spPr>
      </p:sp>
      <p:sp>
        <p:nvSpPr>
          <p:cNvPr id="4" name="Text 1"/>
          <p:cNvSpPr/>
          <p:nvPr/>
        </p:nvSpPr>
        <p:spPr>
          <a:xfrm>
            <a:off x="793790" y="2034778"/>
            <a:ext cx="8521660"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Cooper Black" panose="0208090404030B020404" pitchFamily="18" charset="0"/>
                <a:ea typeface="Noto Serif Medium" pitchFamily="34" charset="-122"/>
                <a:cs typeface="Noto Serif Medium" pitchFamily="34" charset="-120"/>
              </a:rPr>
              <a:t>Our Commitment to Future Growth</a:t>
            </a:r>
            <a:endParaRPr lang="en-US" sz="3900" dirty="0">
              <a:latin typeface="Cooper Black" panose="0208090404030B020404" pitchFamily="18" charset="0"/>
            </a:endParaRPr>
          </a:p>
        </p:txBody>
      </p:sp>
      <p:sp>
        <p:nvSpPr>
          <p:cNvPr id="5" name="Text 2"/>
          <p:cNvSpPr/>
          <p:nvPr/>
        </p:nvSpPr>
        <p:spPr>
          <a:xfrm>
            <a:off x="793790" y="2952512"/>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Our journey with Giggles is just beginning. We are dedicated to consistently enhancing our platform, ensuring that it remains at the forefront of convenience and delight in online sweet treat ordering. The upcoming features and improvements are a testament to our commitment to providing an unparalleled customer experience and expanding our reach.</a:t>
            </a:r>
            <a:endParaRPr lang="en-US" sz="1550" dirty="0">
              <a:latin typeface="Lucida Console" panose="020B0609040504020204" pitchFamily="49" charset="0"/>
            </a:endParaRPr>
          </a:p>
        </p:txBody>
      </p:sp>
      <p:sp>
        <p:nvSpPr>
          <p:cNvPr id="6" name="Text 3"/>
          <p:cNvSpPr/>
          <p:nvPr/>
        </p:nvSpPr>
        <p:spPr>
          <a:xfrm>
            <a:off x="793790" y="4227552"/>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4C4C4C"/>
                </a:solidFill>
                <a:latin typeface="Noto Serif Medium" pitchFamily="34" charset="0"/>
                <a:ea typeface="Noto Serif Medium" pitchFamily="34" charset="-122"/>
                <a:cs typeface="Noto Serif Medium" pitchFamily="34" charset="-120"/>
              </a:rPr>
              <a:t>50%</a:t>
            </a:r>
            <a:endParaRPr lang="en-US" sz="5150" dirty="0"/>
          </a:p>
        </p:txBody>
      </p:sp>
      <p:sp>
        <p:nvSpPr>
          <p:cNvPr id="7" name="Text 4"/>
          <p:cNvSpPr/>
          <p:nvPr/>
        </p:nvSpPr>
        <p:spPr>
          <a:xfrm>
            <a:off x="1247061" y="5130522"/>
            <a:ext cx="3275528" cy="310158"/>
          </a:xfrm>
          <a:prstGeom prst="rect">
            <a:avLst/>
          </a:prstGeom>
          <a:noFill/>
          <a:ln/>
        </p:spPr>
        <p:txBody>
          <a:bodyPr wrap="none" lIns="0" tIns="0" rIns="0" bIns="0" rtlCol="0" anchor="t"/>
          <a:lstStyle/>
          <a:p>
            <a:pPr marL="0" indent="0" algn="ctr">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Increase in Product Variety</a:t>
            </a:r>
            <a:endParaRPr lang="en-US" sz="1950" dirty="0">
              <a:latin typeface="Noto Sans SC Black" panose="020B0200000000000000" pitchFamily="34" charset="-128"/>
              <a:ea typeface="Noto Sans SC Black" panose="020B0200000000000000" pitchFamily="34" charset="-128"/>
            </a:endParaRPr>
          </a:p>
        </p:txBody>
      </p:sp>
      <p:sp>
        <p:nvSpPr>
          <p:cNvPr id="8" name="Text 5"/>
          <p:cNvSpPr/>
          <p:nvPr/>
        </p:nvSpPr>
        <p:spPr>
          <a:xfrm>
            <a:off x="793790" y="5559743"/>
            <a:ext cx="4182189" cy="635079"/>
          </a:xfrm>
          <a:prstGeom prst="rect">
            <a:avLst/>
          </a:prstGeom>
          <a:noFill/>
          <a:ln/>
        </p:spPr>
        <p:txBody>
          <a:bodyPr wrap="square" lIns="0" tIns="0" rIns="0" bIns="0" rtlCol="0" anchor="t"/>
          <a:lstStyle/>
          <a:p>
            <a:pPr marL="0" indent="0" algn="ctr">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Target for expanding our sweet treat offerings within the next year.</a:t>
            </a:r>
            <a:endParaRPr lang="en-US" sz="1550" dirty="0">
              <a:latin typeface="Lucida Console" panose="020B0609040504020204" pitchFamily="49" charset="0"/>
            </a:endParaRPr>
          </a:p>
        </p:txBody>
      </p:sp>
      <p:sp>
        <p:nvSpPr>
          <p:cNvPr id="9" name="Text 6"/>
          <p:cNvSpPr/>
          <p:nvPr/>
        </p:nvSpPr>
        <p:spPr>
          <a:xfrm>
            <a:off x="5223986" y="422755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4C4C4C"/>
                </a:solidFill>
                <a:latin typeface="Noto Serif Medium" pitchFamily="34" charset="0"/>
                <a:ea typeface="Noto Serif Medium" pitchFamily="34" charset="-122"/>
                <a:cs typeface="Noto Serif Medium" pitchFamily="34" charset="-120"/>
              </a:rPr>
              <a:t>25%</a:t>
            </a:r>
            <a:endParaRPr lang="en-US" sz="5150" dirty="0"/>
          </a:p>
        </p:txBody>
      </p:sp>
      <p:sp>
        <p:nvSpPr>
          <p:cNvPr id="10" name="Text 7"/>
          <p:cNvSpPr/>
          <p:nvPr/>
        </p:nvSpPr>
        <p:spPr>
          <a:xfrm>
            <a:off x="5675709" y="5130522"/>
            <a:ext cx="3278743" cy="310158"/>
          </a:xfrm>
          <a:prstGeom prst="rect">
            <a:avLst/>
          </a:prstGeom>
          <a:noFill/>
          <a:ln/>
        </p:spPr>
        <p:txBody>
          <a:bodyPr wrap="none" lIns="0" tIns="0" rIns="0" bIns="0" rtlCol="0" anchor="t"/>
          <a:lstStyle/>
          <a:p>
            <a:pPr marL="0" indent="0" algn="ctr">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Growth in Registered Users</a:t>
            </a:r>
            <a:endParaRPr lang="en-US" sz="1950" dirty="0">
              <a:latin typeface="Noto Sans SC Black" panose="020B0200000000000000" pitchFamily="34" charset="-128"/>
              <a:ea typeface="Noto Sans SC Black" panose="020B0200000000000000" pitchFamily="34" charset="-128"/>
            </a:endParaRPr>
          </a:p>
        </p:txBody>
      </p:sp>
      <p:sp>
        <p:nvSpPr>
          <p:cNvPr id="11" name="Text 8"/>
          <p:cNvSpPr/>
          <p:nvPr/>
        </p:nvSpPr>
        <p:spPr>
          <a:xfrm>
            <a:off x="5223986" y="5559743"/>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Projected increase in customer accounts post-registration feature launch</a:t>
            </a:r>
            <a:r>
              <a:rPr lang="en-US" sz="1550" dirty="0">
                <a:solidFill>
                  <a:srgbClr val="4C4C4C"/>
                </a:solidFill>
                <a:latin typeface="Noto Serif" pitchFamily="34" charset="0"/>
                <a:ea typeface="Noto Serif" pitchFamily="34" charset="-122"/>
                <a:cs typeface="Noto Serif" pitchFamily="34" charset="-120"/>
              </a:rPr>
              <a:t>.</a:t>
            </a:r>
            <a:endParaRPr lang="en-US" sz="1550" dirty="0"/>
          </a:p>
        </p:txBody>
      </p:sp>
      <p:sp>
        <p:nvSpPr>
          <p:cNvPr id="12" name="Text 9"/>
          <p:cNvSpPr/>
          <p:nvPr/>
        </p:nvSpPr>
        <p:spPr>
          <a:xfrm>
            <a:off x="9654302" y="422755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4C4C4C"/>
                </a:solidFill>
                <a:latin typeface="Noto Serif Medium" pitchFamily="34" charset="0"/>
                <a:ea typeface="Noto Serif Medium" pitchFamily="34" charset="-122"/>
                <a:cs typeface="Noto Serif Medium" pitchFamily="34" charset="-120"/>
              </a:rPr>
              <a:t>100%</a:t>
            </a:r>
            <a:endParaRPr lang="en-US" sz="5150" dirty="0"/>
          </a:p>
        </p:txBody>
      </p:sp>
      <p:sp>
        <p:nvSpPr>
          <p:cNvPr id="13" name="Text 10"/>
          <p:cNvSpPr/>
          <p:nvPr/>
        </p:nvSpPr>
        <p:spPr>
          <a:xfrm>
            <a:off x="10505003" y="513052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C4C4C"/>
                </a:solidFill>
                <a:latin typeface="Noto Sans SC Black" panose="020B0200000000000000" pitchFamily="34" charset="-128"/>
                <a:ea typeface="Noto Sans SC Black" panose="020B0200000000000000" pitchFamily="34" charset="-128"/>
                <a:cs typeface="Noto Serif Medium" pitchFamily="34" charset="-120"/>
              </a:rPr>
              <a:t>Bug Resolution Rate</a:t>
            </a:r>
            <a:endParaRPr lang="en-US" sz="1950" dirty="0">
              <a:latin typeface="Noto Sans SC Black" panose="020B0200000000000000" pitchFamily="34" charset="-128"/>
              <a:ea typeface="Noto Sans SC Black" panose="020B0200000000000000" pitchFamily="34" charset="-128"/>
            </a:endParaRPr>
          </a:p>
        </p:txBody>
      </p:sp>
      <p:sp>
        <p:nvSpPr>
          <p:cNvPr id="14" name="Text 11"/>
          <p:cNvSpPr/>
          <p:nvPr/>
        </p:nvSpPr>
        <p:spPr>
          <a:xfrm>
            <a:off x="9654302" y="5559743"/>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Our aim for ensuring a completely smooth and error-free browsing experience</a:t>
            </a:r>
            <a:r>
              <a:rPr lang="en-US" sz="1550" dirty="0">
                <a:solidFill>
                  <a:srgbClr val="4C4C4C"/>
                </a:solidFill>
                <a:latin typeface="Noto Serif" pitchFamily="34" charset="0"/>
                <a:ea typeface="Noto Serif" pitchFamily="34" charset="-122"/>
                <a:cs typeface="Noto Serif" pitchFamily="34" charset="-120"/>
              </a:rPr>
              <a:t>.</a:t>
            </a:r>
            <a:endParaRPr lang="en-US" sz="155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93790" y="1805403"/>
            <a:ext cx="6140768" cy="620078"/>
          </a:xfrm>
          <a:prstGeom prst="rect">
            <a:avLst/>
          </a:prstGeom>
          <a:noFill/>
          <a:ln/>
        </p:spPr>
        <p:txBody>
          <a:bodyPr wrap="none" lIns="0" tIns="0" rIns="0" bIns="0" rtlCol="0" anchor="t"/>
          <a:lstStyle/>
          <a:p>
            <a:pPr marL="0" indent="0" algn="l">
              <a:lnSpc>
                <a:spcPts val="4850"/>
              </a:lnSpc>
              <a:buNone/>
            </a:pPr>
            <a:r>
              <a:rPr lang="en-US" sz="3900" dirty="0">
                <a:solidFill>
                  <a:srgbClr val="3A3A3A"/>
                </a:solidFill>
                <a:latin typeface="Cooper Black" panose="0208090404030B020404" pitchFamily="18" charset="0"/>
                <a:ea typeface="Noto Serif Medium" pitchFamily="34" charset="-122"/>
                <a:cs typeface="Noto Serif Medium" pitchFamily="34" charset="-120"/>
              </a:rPr>
              <a:t>Thank You for Joining Us!</a:t>
            </a:r>
            <a:endParaRPr lang="en-US" sz="3900" dirty="0">
              <a:latin typeface="Cooper Black" panose="0208090404030B020404" pitchFamily="18" charset="0"/>
            </a:endParaRPr>
          </a:p>
        </p:txBody>
      </p:sp>
      <p:sp>
        <p:nvSpPr>
          <p:cNvPr id="4" name="Text 1"/>
          <p:cNvSpPr/>
          <p:nvPr/>
        </p:nvSpPr>
        <p:spPr>
          <a:xfrm>
            <a:off x="793788" y="2425481"/>
            <a:ext cx="7556421" cy="1587698"/>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Lucida Console" panose="020B0609040504020204" pitchFamily="49" charset="0"/>
                <a:ea typeface="Noto Serif" pitchFamily="34" charset="-122"/>
                <a:cs typeface="Noto Serif" pitchFamily="34" charset="-120"/>
              </a:rPr>
              <a:t>We want to extend our sincerest gratitude for your time and attention today. The Giggles project is a labour of love, born from a desire to bring joy and convenience to sweet treat lovers everywhere. We are incredibly excited about the future of Giggles and the enhancements we have planned. We believe this platform will truly revolutionize how people enjoy their favourite desserts</a:t>
            </a:r>
            <a:r>
              <a:rPr lang="en-US" sz="1550" dirty="0">
                <a:solidFill>
                  <a:srgbClr val="4C4C4C"/>
                </a:solidFill>
                <a:latin typeface="Noto Serif" pitchFamily="34" charset="0"/>
                <a:ea typeface="Noto Serif" pitchFamily="34" charset="-122"/>
                <a:cs typeface="Noto Serif" pitchFamily="34" charset="-120"/>
              </a:rPr>
              <a:t>.</a:t>
            </a:r>
            <a:endParaRPr lang="en-US" sz="1550" dirty="0"/>
          </a:p>
        </p:txBody>
      </p:sp>
      <p:sp>
        <p:nvSpPr>
          <p:cNvPr id="5" name="Text 2"/>
          <p:cNvSpPr/>
          <p:nvPr/>
        </p:nvSpPr>
        <p:spPr>
          <a:xfrm>
            <a:off x="793777" y="4868393"/>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C4C4C"/>
                </a:solidFill>
                <a:latin typeface="Lucida Console" panose="020B0609040504020204" pitchFamily="49" charset="0"/>
                <a:ea typeface="Noto Serif" pitchFamily="34" charset="-122"/>
                <a:cs typeface="Noto Serif" pitchFamily="34" charset="-120"/>
              </a:rPr>
              <a:t>Seamless online ordering for delicious sweet treats.</a:t>
            </a:r>
            <a:endParaRPr lang="en-US" sz="1550" dirty="0">
              <a:latin typeface="Lucida Console" panose="020B0609040504020204" pitchFamily="49" charset="0"/>
            </a:endParaRPr>
          </a:p>
        </p:txBody>
      </p:sp>
      <p:sp>
        <p:nvSpPr>
          <p:cNvPr id="6" name="Text 3"/>
          <p:cNvSpPr/>
          <p:nvPr/>
        </p:nvSpPr>
        <p:spPr>
          <a:xfrm>
            <a:off x="793783" y="5149157"/>
            <a:ext cx="7556421" cy="63507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C4C4C"/>
                </a:solidFill>
                <a:latin typeface="Lucida Console" panose="020B0609040504020204" pitchFamily="49" charset="0"/>
                <a:ea typeface="Noto Serif" pitchFamily="34" charset="-122"/>
                <a:cs typeface="Noto Serif" pitchFamily="34" charset="-120"/>
              </a:rPr>
              <a:t>A diverse menu featuring cookies, muffins, cakes, and </a:t>
            </a:r>
          </a:p>
          <a:p>
            <a:pPr algn="l">
              <a:lnSpc>
                <a:spcPts val="2500"/>
              </a:lnSpc>
              <a:buSzPct val="100000"/>
            </a:pPr>
            <a:r>
              <a:rPr lang="en-US" sz="1550" dirty="0">
                <a:solidFill>
                  <a:srgbClr val="4C4C4C"/>
                </a:solidFill>
                <a:latin typeface="Lucida Console" panose="020B0609040504020204" pitchFamily="49" charset="0"/>
                <a:ea typeface="Noto Serif" pitchFamily="34" charset="-122"/>
                <a:cs typeface="Noto Serif" pitchFamily="34" charset="-120"/>
              </a:rPr>
              <a:t>   ice creams.</a:t>
            </a:r>
            <a:endParaRPr lang="en-US" sz="1550" dirty="0">
              <a:latin typeface="Lucida Console" panose="020B0609040504020204" pitchFamily="49" charset="0"/>
            </a:endParaRPr>
          </a:p>
        </p:txBody>
      </p:sp>
      <p:sp>
        <p:nvSpPr>
          <p:cNvPr id="7" name="Text 4"/>
          <p:cNvSpPr/>
          <p:nvPr/>
        </p:nvSpPr>
        <p:spPr>
          <a:xfrm>
            <a:off x="793786" y="5671223"/>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C4C4C"/>
                </a:solidFill>
                <a:latin typeface="Lucida Console" panose="020B0609040504020204" pitchFamily="49" charset="0"/>
                <a:ea typeface="Noto Serif" pitchFamily="34" charset="-122"/>
                <a:cs typeface="Noto Serif" pitchFamily="34" charset="-120"/>
              </a:rPr>
              <a:t>Future enhancements include expanded offerings, gift cards, and account registration.</a:t>
            </a:r>
            <a:endParaRPr lang="en-US" sz="1550" dirty="0">
              <a:latin typeface="Lucida Console" panose="020B0609040504020204" pitchFamily="49" charset="0"/>
            </a:endParaRPr>
          </a:p>
        </p:txBody>
      </p:sp>
      <p:sp>
        <p:nvSpPr>
          <p:cNvPr id="8" name="Text 5"/>
          <p:cNvSpPr/>
          <p:nvPr/>
        </p:nvSpPr>
        <p:spPr>
          <a:xfrm>
            <a:off x="793790" y="6297320"/>
            <a:ext cx="7556421" cy="783703"/>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C4C4C"/>
                </a:solidFill>
                <a:latin typeface="Lucida Console" panose="020B0609040504020204" pitchFamily="49" charset="0"/>
                <a:ea typeface="Noto Serif" pitchFamily="34" charset="-122"/>
                <a:cs typeface="Noto Serif" pitchFamily="34" charset="-120"/>
              </a:rPr>
              <a:t>Committed to continuous improvement and a flawless user</a:t>
            </a:r>
          </a:p>
          <a:p>
            <a:pPr algn="l">
              <a:lnSpc>
                <a:spcPts val="2500"/>
              </a:lnSpc>
              <a:buSzPct val="100000"/>
            </a:pPr>
            <a:r>
              <a:rPr lang="en-US" sz="1550" dirty="0">
                <a:solidFill>
                  <a:srgbClr val="4C4C4C"/>
                </a:solidFill>
                <a:latin typeface="Lucida Console" panose="020B0609040504020204" pitchFamily="49" charset="0"/>
                <a:ea typeface="Noto Serif" pitchFamily="34" charset="-122"/>
                <a:cs typeface="Noto Serif" pitchFamily="34" charset="-120"/>
              </a:rPr>
              <a:t>   experience</a:t>
            </a:r>
            <a:r>
              <a:rPr lang="en-US" sz="1550" dirty="0">
                <a:solidFill>
                  <a:srgbClr val="4C4C4C"/>
                </a:solidFill>
                <a:latin typeface="Noto Serif" pitchFamily="34" charset="0"/>
                <a:ea typeface="Noto Serif" pitchFamily="34" charset="-122"/>
                <a:cs typeface="Noto Serif" pitchFamily="34" charset="-120"/>
              </a:rPr>
              <a:t>.</a:t>
            </a:r>
            <a:endParaRPr lang="en-US" sz="1550" dirty="0"/>
          </a:p>
        </p:txBody>
      </p:sp>
      <p:pic>
        <p:nvPicPr>
          <p:cNvPr id="10" name="Picture 9" descr="A cartoon characters holding up a word">
            <a:extLst>
              <a:ext uri="{FF2B5EF4-FFF2-40B4-BE49-F238E27FC236}">
                <a16:creationId xmlns:a16="http://schemas.microsoft.com/office/drawing/2014/main" id="{27597C71-A16F-CDC5-72DF-5D0C386B1A1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50210" y="0"/>
            <a:ext cx="6280189" cy="822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TotalTime>
  <Words>911</Words>
  <Application>Microsoft Office PowerPoint</Application>
  <PresentationFormat>Custom</PresentationFormat>
  <Paragraphs>82</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Noto Sans SC Black</vt:lpstr>
      <vt:lpstr>Noto Serif Medium</vt:lpstr>
      <vt:lpstr>Arial</vt:lpstr>
      <vt:lpstr>Cooper Black</vt:lpstr>
      <vt:lpstr>Lucida Console</vt:lpstr>
      <vt:lpstr>Noto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Xin Man Hoe</cp:lastModifiedBy>
  <cp:revision>2</cp:revision>
  <dcterms:created xsi:type="dcterms:W3CDTF">2025-06-16T03:52:23Z</dcterms:created>
  <dcterms:modified xsi:type="dcterms:W3CDTF">2025-06-16T07:16:57Z</dcterms:modified>
</cp:coreProperties>
</file>